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12"/>
  </p:notesMasterIdLst>
  <p:handoutMasterIdLst>
    <p:handoutMasterId r:id="rId13"/>
  </p:handoutMasterIdLst>
  <p:sldIdLst>
    <p:sldId id="256" r:id="rId2"/>
    <p:sldId id="257" r:id="rId3"/>
    <p:sldId id="258" r:id="rId4"/>
    <p:sldId id="265"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19B88F-C240-4AFA-A552-A3940526122E}" type="datetimeFigureOut">
              <a:rPr lang="en-IE" smtClean="0"/>
              <a:t>26/04/2016</a:t>
            </a:fld>
            <a:endParaRPr lang="en-I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BAE275-52B9-4ECC-9E3B-2157F615DD35}" type="slidenum">
              <a:rPr lang="en-IE" smtClean="0"/>
              <a:t>‹#›</a:t>
            </a:fld>
            <a:endParaRPr lang="en-IE"/>
          </a:p>
        </p:txBody>
      </p:sp>
    </p:spTree>
    <p:extLst>
      <p:ext uri="{BB962C8B-B14F-4D97-AF65-F5344CB8AC3E}">
        <p14:creationId xmlns:p14="http://schemas.microsoft.com/office/powerpoint/2010/main" val="2482506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88150-CEFD-454F-8288-DE04E03F5220}" type="datetimeFigureOut">
              <a:rPr lang="en-IE" smtClean="0"/>
              <a:t>26/04/2016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135232-7364-49E7-92D5-1DB42F3FA815}" type="slidenum">
              <a:rPr lang="en-IE" smtClean="0"/>
              <a:t>‹#›</a:t>
            </a:fld>
            <a:endParaRPr lang="en-IE"/>
          </a:p>
        </p:txBody>
      </p:sp>
    </p:spTree>
    <p:extLst>
      <p:ext uri="{BB962C8B-B14F-4D97-AF65-F5344CB8AC3E}">
        <p14:creationId xmlns:p14="http://schemas.microsoft.com/office/powerpoint/2010/main" val="272147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IE" smtClean="0"/>
              <a:t>20/11/2013</a:t>
            </a:r>
            <a:endParaRPr lang="en-IE"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IE" smtClean="0"/>
              <a:t>P O'Hara, NSB</a:t>
            </a:r>
            <a:endParaRPr lang="en-IE"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C8DB0B-B57C-4F58-9B81-4C3B377F6D25}" type="slidenum">
              <a:rPr lang="en-IE" smtClean="0"/>
              <a:t>‹#›</a:t>
            </a:fld>
            <a:endParaRPr lang="en-I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IE" smtClean="0"/>
              <a:t>20/11/2013</a:t>
            </a:r>
            <a:endParaRPr lang="en-IE" dirty="0"/>
          </a:p>
        </p:txBody>
      </p:sp>
      <p:sp>
        <p:nvSpPr>
          <p:cNvPr id="5" name="Footer Placeholder 4"/>
          <p:cNvSpPr>
            <a:spLocks noGrp="1"/>
          </p:cNvSpPr>
          <p:nvPr>
            <p:ph type="ftr" sz="quarter" idx="11"/>
          </p:nvPr>
        </p:nvSpPr>
        <p:spPr/>
        <p:txBody>
          <a:bodyPr/>
          <a:lstStyle>
            <a:extLst/>
          </a:lstStyle>
          <a:p>
            <a:r>
              <a:rPr lang="en-IE" smtClean="0"/>
              <a:t>P O'Hara, NSB</a:t>
            </a:r>
            <a:endParaRPr lang="en-IE" dirty="0"/>
          </a:p>
        </p:txBody>
      </p:sp>
      <p:sp>
        <p:nvSpPr>
          <p:cNvPr id="6" name="Slide Number Placeholder 5"/>
          <p:cNvSpPr>
            <a:spLocks noGrp="1"/>
          </p:cNvSpPr>
          <p:nvPr>
            <p:ph type="sldNum" sz="quarter" idx="12"/>
          </p:nvPr>
        </p:nvSpPr>
        <p:spPr/>
        <p:txBody>
          <a:bodyPr/>
          <a:lstStyle>
            <a:extLst/>
          </a:lstStyle>
          <a:p>
            <a:fld id="{3AC8DB0B-B57C-4F58-9B81-4C3B377F6D25}" type="slidenum">
              <a:rPr lang="en-IE" smtClean="0"/>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IE" smtClean="0"/>
              <a:t>20/11/2013</a:t>
            </a:r>
            <a:endParaRPr lang="en-IE" dirty="0"/>
          </a:p>
        </p:txBody>
      </p:sp>
      <p:sp>
        <p:nvSpPr>
          <p:cNvPr id="5" name="Footer Placeholder 4"/>
          <p:cNvSpPr>
            <a:spLocks noGrp="1"/>
          </p:cNvSpPr>
          <p:nvPr>
            <p:ph type="ftr" sz="quarter" idx="11"/>
          </p:nvPr>
        </p:nvSpPr>
        <p:spPr/>
        <p:txBody>
          <a:bodyPr/>
          <a:lstStyle>
            <a:extLst/>
          </a:lstStyle>
          <a:p>
            <a:r>
              <a:rPr lang="en-IE" smtClean="0"/>
              <a:t>P O'Hara, NSB</a:t>
            </a:r>
            <a:endParaRPr lang="en-IE" dirty="0"/>
          </a:p>
        </p:txBody>
      </p:sp>
      <p:sp>
        <p:nvSpPr>
          <p:cNvPr id="6" name="Slide Number Placeholder 5"/>
          <p:cNvSpPr>
            <a:spLocks noGrp="1"/>
          </p:cNvSpPr>
          <p:nvPr>
            <p:ph type="sldNum" sz="quarter" idx="12"/>
          </p:nvPr>
        </p:nvSpPr>
        <p:spPr/>
        <p:txBody>
          <a:bodyPr/>
          <a:lstStyle>
            <a:extLst/>
          </a:lstStyle>
          <a:p>
            <a:fld id="{3AC8DB0B-B57C-4F58-9B81-4C3B377F6D25}" type="slidenum">
              <a:rPr lang="en-IE" smtClean="0"/>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IE" smtClean="0"/>
              <a:t>20/11/2013</a:t>
            </a:r>
            <a:endParaRPr lang="en-IE" dirty="0"/>
          </a:p>
        </p:txBody>
      </p:sp>
      <p:sp>
        <p:nvSpPr>
          <p:cNvPr id="5" name="Footer Placeholder 4"/>
          <p:cNvSpPr>
            <a:spLocks noGrp="1"/>
          </p:cNvSpPr>
          <p:nvPr>
            <p:ph type="ftr" sz="quarter" idx="11"/>
          </p:nvPr>
        </p:nvSpPr>
        <p:spPr/>
        <p:txBody>
          <a:bodyPr/>
          <a:lstStyle>
            <a:extLst/>
          </a:lstStyle>
          <a:p>
            <a:r>
              <a:rPr lang="en-IE" smtClean="0"/>
              <a:t>P O'Hara, NSB</a:t>
            </a:r>
            <a:endParaRPr lang="en-IE" dirty="0"/>
          </a:p>
        </p:txBody>
      </p:sp>
      <p:sp>
        <p:nvSpPr>
          <p:cNvPr id="6" name="Slide Number Placeholder 5"/>
          <p:cNvSpPr>
            <a:spLocks noGrp="1"/>
          </p:cNvSpPr>
          <p:nvPr>
            <p:ph type="sldNum" sz="quarter" idx="12"/>
          </p:nvPr>
        </p:nvSpPr>
        <p:spPr/>
        <p:txBody>
          <a:bodyPr/>
          <a:lstStyle>
            <a:extLst/>
          </a:lstStyle>
          <a:p>
            <a:fld id="{3AC8DB0B-B57C-4F58-9B81-4C3B377F6D25}" type="slidenum">
              <a:rPr lang="en-IE" smtClean="0"/>
              <a:t>‹#›</a:t>
            </a:fld>
            <a:endParaRPr lang="en-IE"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IE" smtClean="0"/>
              <a:t>20/11/2013</a:t>
            </a:r>
            <a:endParaRPr lang="en-IE" dirty="0"/>
          </a:p>
        </p:txBody>
      </p:sp>
      <p:sp>
        <p:nvSpPr>
          <p:cNvPr id="5" name="Footer Placeholder 4"/>
          <p:cNvSpPr>
            <a:spLocks noGrp="1"/>
          </p:cNvSpPr>
          <p:nvPr>
            <p:ph type="ftr" sz="quarter" idx="11"/>
          </p:nvPr>
        </p:nvSpPr>
        <p:spPr/>
        <p:txBody>
          <a:bodyPr/>
          <a:lstStyle>
            <a:extLst/>
          </a:lstStyle>
          <a:p>
            <a:r>
              <a:rPr lang="en-IE" smtClean="0"/>
              <a:t>P O'Hara, NSB</a:t>
            </a:r>
            <a:endParaRPr lang="en-IE" dirty="0"/>
          </a:p>
        </p:txBody>
      </p:sp>
      <p:sp>
        <p:nvSpPr>
          <p:cNvPr id="6" name="Slide Number Placeholder 5"/>
          <p:cNvSpPr>
            <a:spLocks noGrp="1"/>
          </p:cNvSpPr>
          <p:nvPr>
            <p:ph type="sldNum" sz="quarter" idx="12"/>
          </p:nvPr>
        </p:nvSpPr>
        <p:spPr/>
        <p:txBody>
          <a:bodyPr/>
          <a:lstStyle>
            <a:extLst/>
          </a:lstStyle>
          <a:p>
            <a:fld id="{3AC8DB0B-B57C-4F58-9B81-4C3B377F6D25}" type="slidenum">
              <a:rPr lang="en-IE" smtClean="0"/>
              <a:t>‹#›</a:t>
            </a:fld>
            <a:endParaRPr lang="en-IE"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IE" smtClean="0"/>
              <a:t>20/11/2013</a:t>
            </a:r>
            <a:endParaRPr lang="en-IE" dirty="0"/>
          </a:p>
        </p:txBody>
      </p:sp>
      <p:sp>
        <p:nvSpPr>
          <p:cNvPr id="6" name="Footer Placeholder 5"/>
          <p:cNvSpPr>
            <a:spLocks noGrp="1"/>
          </p:cNvSpPr>
          <p:nvPr>
            <p:ph type="ftr" sz="quarter" idx="11"/>
          </p:nvPr>
        </p:nvSpPr>
        <p:spPr/>
        <p:txBody>
          <a:bodyPr/>
          <a:lstStyle>
            <a:extLst/>
          </a:lstStyle>
          <a:p>
            <a:r>
              <a:rPr lang="en-IE" smtClean="0"/>
              <a:t>P O'Hara, NSB</a:t>
            </a:r>
            <a:endParaRPr lang="en-IE" dirty="0"/>
          </a:p>
        </p:txBody>
      </p:sp>
      <p:sp>
        <p:nvSpPr>
          <p:cNvPr id="7" name="Slide Number Placeholder 6"/>
          <p:cNvSpPr>
            <a:spLocks noGrp="1"/>
          </p:cNvSpPr>
          <p:nvPr>
            <p:ph type="sldNum" sz="quarter" idx="12"/>
          </p:nvPr>
        </p:nvSpPr>
        <p:spPr/>
        <p:txBody>
          <a:bodyPr/>
          <a:lstStyle>
            <a:extLst/>
          </a:lstStyle>
          <a:p>
            <a:fld id="{3AC8DB0B-B57C-4F58-9B81-4C3B377F6D25}" type="slidenum">
              <a:rPr lang="en-IE" smtClean="0"/>
              <a:t>‹#›</a:t>
            </a:fld>
            <a:endParaRPr lang="en-IE"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IE" smtClean="0"/>
              <a:t>20/11/2013</a:t>
            </a:r>
            <a:endParaRPr lang="en-IE" dirty="0"/>
          </a:p>
        </p:txBody>
      </p:sp>
      <p:sp>
        <p:nvSpPr>
          <p:cNvPr id="8" name="Footer Placeholder 7"/>
          <p:cNvSpPr>
            <a:spLocks noGrp="1"/>
          </p:cNvSpPr>
          <p:nvPr>
            <p:ph type="ftr" sz="quarter" idx="11"/>
          </p:nvPr>
        </p:nvSpPr>
        <p:spPr/>
        <p:txBody>
          <a:bodyPr/>
          <a:lstStyle>
            <a:extLst/>
          </a:lstStyle>
          <a:p>
            <a:r>
              <a:rPr lang="en-IE" smtClean="0"/>
              <a:t>P O'Hara, NSB</a:t>
            </a:r>
            <a:endParaRPr lang="en-IE" dirty="0"/>
          </a:p>
        </p:txBody>
      </p:sp>
      <p:sp>
        <p:nvSpPr>
          <p:cNvPr id="9" name="Slide Number Placeholder 8"/>
          <p:cNvSpPr>
            <a:spLocks noGrp="1"/>
          </p:cNvSpPr>
          <p:nvPr>
            <p:ph type="sldNum" sz="quarter" idx="12"/>
          </p:nvPr>
        </p:nvSpPr>
        <p:spPr/>
        <p:txBody>
          <a:bodyPr/>
          <a:lstStyle>
            <a:extLst/>
          </a:lstStyle>
          <a:p>
            <a:fld id="{3AC8DB0B-B57C-4F58-9B81-4C3B377F6D25}" type="slidenum">
              <a:rPr lang="en-IE" smtClean="0"/>
              <a:t>‹#›</a:t>
            </a:fld>
            <a:endParaRPr lang="en-IE"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IE" smtClean="0"/>
              <a:t>20/11/2013</a:t>
            </a:r>
            <a:endParaRPr lang="en-IE" dirty="0"/>
          </a:p>
        </p:txBody>
      </p:sp>
      <p:sp>
        <p:nvSpPr>
          <p:cNvPr id="4" name="Footer Placeholder 3"/>
          <p:cNvSpPr>
            <a:spLocks noGrp="1"/>
          </p:cNvSpPr>
          <p:nvPr>
            <p:ph type="ftr" sz="quarter" idx="11"/>
          </p:nvPr>
        </p:nvSpPr>
        <p:spPr/>
        <p:txBody>
          <a:bodyPr/>
          <a:lstStyle>
            <a:extLst/>
          </a:lstStyle>
          <a:p>
            <a:r>
              <a:rPr lang="en-IE" smtClean="0"/>
              <a:t>P O'Hara, NSB</a:t>
            </a:r>
            <a:endParaRPr lang="en-IE" dirty="0"/>
          </a:p>
        </p:txBody>
      </p:sp>
      <p:sp>
        <p:nvSpPr>
          <p:cNvPr id="5" name="Slide Number Placeholder 4"/>
          <p:cNvSpPr>
            <a:spLocks noGrp="1"/>
          </p:cNvSpPr>
          <p:nvPr>
            <p:ph type="sldNum" sz="quarter" idx="12"/>
          </p:nvPr>
        </p:nvSpPr>
        <p:spPr/>
        <p:txBody>
          <a:bodyPr/>
          <a:lstStyle>
            <a:extLst/>
          </a:lstStyle>
          <a:p>
            <a:fld id="{3AC8DB0B-B57C-4F58-9B81-4C3B377F6D25}" type="slidenum">
              <a:rPr lang="en-IE" smtClean="0"/>
              <a:t>‹#›</a:t>
            </a:fld>
            <a:endParaRPr lang="en-IE"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IE" smtClean="0"/>
              <a:t>20/11/2013</a:t>
            </a:r>
            <a:endParaRPr lang="en-IE" dirty="0"/>
          </a:p>
        </p:txBody>
      </p:sp>
      <p:sp>
        <p:nvSpPr>
          <p:cNvPr id="3" name="Footer Placeholder 2"/>
          <p:cNvSpPr>
            <a:spLocks noGrp="1"/>
          </p:cNvSpPr>
          <p:nvPr>
            <p:ph type="ftr" sz="quarter" idx="11"/>
          </p:nvPr>
        </p:nvSpPr>
        <p:spPr/>
        <p:txBody>
          <a:bodyPr/>
          <a:lstStyle>
            <a:extLst/>
          </a:lstStyle>
          <a:p>
            <a:r>
              <a:rPr lang="en-IE" smtClean="0"/>
              <a:t>P O'Hara, NSB</a:t>
            </a:r>
            <a:endParaRPr lang="en-IE" dirty="0"/>
          </a:p>
        </p:txBody>
      </p:sp>
      <p:sp>
        <p:nvSpPr>
          <p:cNvPr id="4" name="Slide Number Placeholder 3"/>
          <p:cNvSpPr>
            <a:spLocks noGrp="1"/>
          </p:cNvSpPr>
          <p:nvPr>
            <p:ph type="sldNum" sz="quarter" idx="12"/>
          </p:nvPr>
        </p:nvSpPr>
        <p:spPr/>
        <p:txBody>
          <a:bodyPr/>
          <a:lstStyle>
            <a:extLst/>
          </a:lstStyle>
          <a:p>
            <a:fld id="{3AC8DB0B-B57C-4F58-9B81-4C3B377F6D25}" type="slidenum">
              <a:rPr lang="en-IE" smtClean="0"/>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IE" smtClean="0"/>
              <a:t>20/11/2013</a:t>
            </a:r>
            <a:endParaRPr lang="en-IE" dirty="0"/>
          </a:p>
        </p:txBody>
      </p:sp>
      <p:sp>
        <p:nvSpPr>
          <p:cNvPr id="6" name="Footer Placeholder 5"/>
          <p:cNvSpPr>
            <a:spLocks noGrp="1"/>
          </p:cNvSpPr>
          <p:nvPr>
            <p:ph type="ftr" sz="quarter" idx="11"/>
          </p:nvPr>
        </p:nvSpPr>
        <p:spPr/>
        <p:txBody>
          <a:bodyPr/>
          <a:lstStyle>
            <a:extLst/>
          </a:lstStyle>
          <a:p>
            <a:r>
              <a:rPr lang="en-IE" smtClean="0"/>
              <a:t>P O'Hara, NSB</a:t>
            </a:r>
            <a:endParaRPr lang="en-IE" dirty="0"/>
          </a:p>
        </p:txBody>
      </p:sp>
      <p:sp>
        <p:nvSpPr>
          <p:cNvPr id="7" name="Slide Number Placeholder 6"/>
          <p:cNvSpPr>
            <a:spLocks noGrp="1"/>
          </p:cNvSpPr>
          <p:nvPr>
            <p:ph type="sldNum" sz="quarter" idx="12"/>
          </p:nvPr>
        </p:nvSpPr>
        <p:spPr/>
        <p:txBody>
          <a:bodyPr/>
          <a:lstStyle>
            <a:extLst/>
          </a:lstStyle>
          <a:p>
            <a:fld id="{3AC8DB0B-B57C-4F58-9B81-4C3B377F6D25}" type="slidenum">
              <a:rPr lang="en-IE" smtClean="0"/>
              <a:t>‹#›</a:t>
            </a:fld>
            <a:endParaRPr lang="en-I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IE" smtClean="0"/>
              <a:t>20/11/2013</a:t>
            </a:r>
            <a:endParaRPr lang="en-IE"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IE" smtClean="0"/>
              <a:t>P O'Hara, NSB</a:t>
            </a:r>
            <a:endParaRPr lang="en-IE"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C8DB0B-B57C-4F58-9B81-4C3B377F6D25}" type="slidenum">
              <a:rPr lang="en-IE" smtClean="0"/>
              <a:t>‹#›</a:t>
            </a:fld>
            <a:endParaRPr lang="en-IE"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IE" smtClean="0"/>
              <a:t>20/11/2013</a:t>
            </a:r>
            <a:endParaRPr lang="en-IE"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IE" smtClean="0"/>
              <a:t>P O'Hara, NSB</a:t>
            </a:r>
            <a:endParaRPr lang="en-IE"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C8DB0B-B57C-4F58-9B81-4C3B377F6D25}" type="slidenum">
              <a:rPr lang="en-IE" smtClean="0"/>
              <a:t>‹#›</a:t>
            </a:fld>
            <a:endParaRPr lang="en-IE"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dirty="0" smtClean="0"/>
              <a:t>The Irish Statistical System –</a:t>
            </a:r>
            <a:br>
              <a:rPr lang="en-IE" dirty="0" smtClean="0"/>
            </a:br>
            <a:r>
              <a:rPr lang="en-IE" dirty="0" smtClean="0"/>
              <a:t>Preserving Trust through Quality Standards </a:t>
            </a:r>
            <a:endParaRPr lang="en-IE" dirty="0"/>
          </a:p>
        </p:txBody>
      </p:sp>
      <p:sp>
        <p:nvSpPr>
          <p:cNvPr id="3" name="Subtitle 2"/>
          <p:cNvSpPr>
            <a:spLocks noGrp="1"/>
          </p:cNvSpPr>
          <p:nvPr>
            <p:ph type="subTitle" idx="1"/>
          </p:nvPr>
        </p:nvSpPr>
        <p:spPr/>
        <p:txBody>
          <a:bodyPr>
            <a:normAutofit/>
          </a:bodyPr>
          <a:lstStyle/>
          <a:p>
            <a:r>
              <a:rPr lang="en-IE" sz="2400" dirty="0" smtClean="0"/>
              <a:t>Patricia O’Hara, Chair National Statistics Board and Member European Statistical Governance Advisory Board (ESGAB)</a:t>
            </a:r>
            <a:endParaRPr lang="en-I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IE" sz="2200" i="1" dirty="0" smtClean="0"/>
          </a:p>
          <a:p>
            <a:pPr>
              <a:buNone/>
            </a:pPr>
            <a:r>
              <a:rPr lang="en-IE" sz="2200" i="1" dirty="0" smtClean="0"/>
              <a:t>Statistics are above the public debate in that they must be seen to be produced impartially, free from political interference and commanding trust. </a:t>
            </a:r>
          </a:p>
          <a:p>
            <a:pPr>
              <a:buNone/>
            </a:pPr>
            <a:r>
              <a:rPr lang="en-IE" sz="2200" i="1" dirty="0" smtClean="0"/>
              <a:t>Statistics are below the public debate in that they underpin decision-making, policy development and good public administration. </a:t>
            </a:r>
          </a:p>
          <a:p>
            <a:pPr>
              <a:buNone/>
            </a:pPr>
            <a:r>
              <a:rPr lang="en-IE" sz="2200" i="1" dirty="0" smtClean="0"/>
              <a:t>In a nutshell, the challenge... is: get them right, get them trusted and get them used. </a:t>
            </a:r>
          </a:p>
          <a:p>
            <a:pPr>
              <a:buNone/>
            </a:pPr>
            <a:endParaRPr lang="en-IE" i="1" dirty="0" smtClean="0"/>
          </a:p>
          <a:p>
            <a:pPr>
              <a:buNone/>
            </a:pPr>
            <a:r>
              <a:rPr lang="en-IE" sz="1600" i="1" dirty="0" smtClean="0"/>
              <a:t>(Tim Holt, Thirtieth Geary Lecture 1999)</a:t>
            </a:r>
            <a:endParaRPr lang="en-IE" sz="1600" dirty="0" smtClean="0"/>
          </a:p>
          <a:p>
            <a:endParaRPr lang="en-IE" dirty="0"/>
          </a:p>
        </p:txBody>
      </p:sp>
      <p:sp>
        <p:nvSpPr>
          <p:cNvPr id="3" name="Date Placeholder 2"/>
          <p:cNvSpPr>
            <a:spLocks noGrp="1"/>
          </p:cNvSpPr>
          <p:nvPr>
            <p:ph type="dt" sz="half" idx="10"/>
          </p:nvPr>
        </p:nvSpPr>
        <p:spPr/>
        <p:txBody>
          <a:bodyPr/>
          <a:lstStyle/>
          <a:p>
            <a:r>
              <a:rPr lang="en-IE" smtClean="0"/>
              <a:t>20/11/2013</a:t>
            </a:r>
            <a:endParaRPr lang="en-IE" dirty="0"/>
          </a:p>
        </p:txBody>
      </p:sp>
      <p:sp>
        <p:nvSpPr>
          <p:cNvPr id="4" name="Footer Placeholder 3"/>
          <p:cNvSpPr>
            <a:spLocks noGrp="1"/>
          </p:cNvSpPr>
          <p:nvPr>
            <p:ph type="ftr" sz="quarter" idx="11"/>
          </p:nvPr>
        </p:nvSpPr>
        <p:spPr/>
        <p:txBody>
          <a:bodyPr/>
          <a:lstStyle/>
          <a:p>
            <a:r>
              <a:rPr lang="en-IE" smtClean="0"/>
              <a:t>P O'Hara, NSB</a:t>
            </a:r>
            <a:endParaRPr lang="en-IE" dirty="0"/>
          </a:p>
        </p:txBody>
      </p:sp>
      <p:sp>
        <p:nvSpPr>
          <p:cNvPr id="5" name="Slide Number Placeholder 4"/>
          <p:cNvSpPr>
            <a:spLocks noGrp="1"/>
          </p:cNvSpPr>
          <p:nvPr>
            <p:ph type="sldNum" sz="quarter" idx="12"/>
          </p:nvPr>
        </p:nvSpPr>
        <p:spPr/>
        <p:txBody>
          <a:bodyPr/>
          <a:lstStyle/>
          <a:p>
            <a:fld id="{3AC8DB0B-B57C-4F58-9B81-4C3B377F6D25}" type="slidenum">
              <a:rPr lang="en-IE" smtClean="0"/>
              <a:t>10</a:t>
            </a:fld>
            <a:endParaRPr lang="en-IE" dirty="0"/>
          </a:p>
        </p:txBody>
      </p:sp>
      <p:sp>
        <p:nvSpPr>
          <p:cNvPr id="6" name="Title 5"/>
          <p:cNvSpPr>
            <a:spLocks noGrp="1"/>
          </p:cNvSpPr>
          <p:nvPr>
            <p:ph type="title"/>
          </p:nvPr>
        </p:nvSpPr>
        <p:spPr/>
        <p:txBody>
          <a:bodyPr/>
          <a:lstStyle/>
          <a:p>
            <a:r>
              <a:rPr lang="en-IE" dirty="0" smtClean="0"/>
              <a:t>What we need to achieve...</a:t>
            </a:r>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NSB and ISS</a:t>
            </a:r>
          </a:p>
          <a:p>
            <a:endParaRPr lang="en-IE" dirty="0"/>
          </a:p>
          <a:p>
            <a:r>
              <a:rPr lang="en-IE" dirty="0" smtClean="0"/>
              <a:t>Trust and Quality</a:t>
            </a:r>
          </a:p>
          <a:p>
            <a:endParaRPr lang="en-IE" dirty="0"/>
          </a:p>
          <a:p>
            <a:r>
              <a:rPr lang="en-IE" dirty="0" smtClean="0"/>
              <a:t>ESS CoP and ESGAB</a:t>
            </a:r>
          </a:p>
          <a:p>
            <a:endParaRPr lang="en-IE" dirty="0"/>
          </a:p>
          <a:p>
            <a:r>
              <a:rPr lang="en-IE" dirty="0" smtClean="0"/>
              <a:t>Implementing the ISS CoP</a:t>
            </a:r>
          </a:p>
          <a:p>
            <a:endParaRPr lang="en-IE" dirty="0"/>
          </a:p>
          <a:p>
            <a:pPr>
              <a:buNone/>
            </a:pPr>
            <a:endParaRPr lang="en-IE" dirty="0"/>
          </a:p>
        </p:txBody>
      </p:sp>
      <p:sp>
        <p:nvSpPr>
          <p:cNvPr id="2" name="Title 1"/>
          <p:cNvSpPr>
            <a:spLocks noGrp="1"/>
          </p:cNvSpPr>
          <p:nvPr>
            <p:ph type="title"/>
          </p:nvPr>
        </p:nvSpPr>
        <p:spPr/>
        <p:txBody>
          <a:bodyPr/>
          <a:lstStyle/>
          <a:p>
            <a:r>
              <a:rPr lang="en-IE" dirty="0" smtClean="0"/>
              <a:t>Four Themes</a:t>
            </a:r>
            <a:endParaRPr lang="en-IE" dirty="0"/>
          </a:p>
        </p:txBody>
      </p:sp>
      <p:sp>
        <p:nvSpPr>
          <p:cNvPr id="4" name="Date Placeholder 3"/>
          <p:cNvSpPr>
            <a:spLocks noGrp="1"/>
          </p:cNvSpPr>
          <p:nvPr>
            <p:ph type="dt" sz="half" idx="10"/>
          </p:nvPr>
        </p:nvSpPr>
        <p:spPr/>
        <p:txBody>
          <a:bodyPr/>
          <a:lstStyle/>
          <a:p>
            <a:r>
              <a:rPr lang="en-IE" smtClean="0"/>
              <a:t>20/11/2013</a:t>
            </a:r>
            <a:endParaRPr lang="en-IE" dirty="0"/>
          </a:p>
        </p:txBody>
      </p:sp>
      <p:sp>
        <p:nvSpPr>
          <p:cNvPr id="5" name="Slide Number Placeholder 4"/>
          <p:cNvSpPr>
            <a:spLocks noGrp="1"/>
          </p:cNvSpPr>
          <p:nvPr>
            <p:ph type="sldNum" sz="quarter" idx="12"/>
          </p:nvPr>
        </p:nvSpPr>
        <p:spPr/>
        <p:txBody>
          <a:bodyPr/>
          <a:lstStyle/>
          <a:p>
            <a:fld id="{3AC8DB0B-B57C-4F58-9B81-4C3B377F6D25}" type="slidenum">
              <a:rPr lang="en-IE" smtClean="0"/>
              <a:t>2</a:t>
            </a:fld>
            <a:endParaRPr lang="en-IE" dirty="0"/>
          </a:p>
        </p:txBody>
      </p:sp>
      <p:sp>
        <p:nvSpPr>
          <p:cNvPr id="6" name="Footer Placeholder 5"/>
          <p:cNvSpPr>
            <a:spLocks noGrp="1"/>
          </p:cNvSpPr>
          <p:nvPr>
            <p:ph type="ftr" sz="quarter" idx="11"/>
          </p:nvPr>
        </p:nvSpPr>
        <p:spPr/>
        <p:txBody>
          <a:bodyPr/>
          <a:lstStyle/>
          <a:p>
            <a:r>
              <a:rPr lang="en-IE" smtClean="0"/>
              <a:t>P O'Hara, NSB</a:t>
            </a:r>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dirty="0" smtClean="0"/>
              <a:t>Statistics Act 1993</a:t>
            </a:r>
          </a:p>
          <a:p>
            <a:pPr lvl="1"/>
            <a:r>
              <a:rPr lang="en-IE" dirty="0" smtClean="0"/>
              <a:t>8 members </a:t>
            </a:r>
          </a:p>
          <a:p>
            <a:pPr lvl="1"/>
            <a:r>
              <a:rPr lang="en-IE" dirty="0" smtClean="0"/>
              <a:t>Department of Taoiseach</a:t>
            </a:r>
          </a:p>
          <a:p>
            <a:pPr lvl="1"/>
            <a:endParaRPr lang="en-IE" dirty="0"/>
          </a:p>
          <a:p>
            <a:r>
              <a:rPr lang="en-IE" dirty="0" smtClean="0"/>
              <a:t>Guide strategic direction of CSO by </a:t>
            </a:r>
          </a:p>
          <a:p>
            <a:pPr lvl="1"/>
            <a:r>
              <a:rPr lang="en-IE" dirty="0" smtClean="0"/>
              <a:t>Establishing priorities for the compilation and development of official statistics, ensuring that the necessary resources are available, arbitrating where necessary between CSO and other public authorities regarding extraction of statistics from records, or co-ordination of statistical activities.</a:t>
            </a:r>
            <a:endParaRPr lang="en-IE" dirty="0"/>
          </a:p>
        </p:txBody>
      </p:sp>
      <p:sp>
        <p:nvSpPr>
          <p:cNvPr id="2" name="Title 1"/>
          <p:cNvSpPr>
            <a:spLocks noGrp="1"/>
          </p:cNvSpPr>
          <p:nvPr>
            <p:ph type="title"/>
          </p:nvPr>
        </p:nvSpPr>
        <p:spPr/>
        <p:txBody>
          <a:bodyPr>
            <a:normAutofit fontScale="90000"/>
          </a:bodyPr>
          <a:lstStyle/>
          <a:p>
            <a:r>
              <a:rPr lang="en-IE" dirty="0" smtClean="0"/>
              <a:t>The National Statistics Board (NSB) </a:t>
            </a:r>
            <a:endParaRPr lang="en-IE" dirty="0"/>
          </a:p>
        </p:txBody>
      </p:sp>
      <p:sp>
        <p:nvSpPr>
          <p:cNvPr id="4" name="Date Placeholder 3"/>
          <p:cNvSpPr>
            <a:spLocks noGrp="1"/>
          </p:cNvSpPr>
          <p:nvPr>
            <p:ph type="dt" sz="half" idx="10"/>
          </p:nvPr>
        </p:nvSpPr>
        <p:spPr/>
        <p:txBody>
          <a:bodyPr/>
          <a:lstStyle/>
          <a:p>
            <a:r>
              <a:rPr lang="en-IE" smtClean="0"/>
              <a:t>20/11/2013</a:t>
            </a:r>
            <a:endParaRPr lang="en-IE" dirty="0"/>
          </a:p>
        </p:txBody>
      </p:sp>
      <p:sp>
        <p:nvSpPr>
          <p:cNvPr id="5" name="Slide Number Placeholder 4"/>
          <p:cNvSpPr>
            <a:spLocks noGrp="1"/>
          </p:cNvSpPr>
          <p:nvPr>
            <p:ph type="sldNum" sz="quarter" idx="12"/>
          </p:nvPr>
        </p:nvSpPr>
        <p:spPr/>
        <p:txBody>
          <a:bodyPr/>
          <a:lstStyle/>
          <a:p>
            <a:fld id="{3AC8DB0B-B57C-4F58-9B81-4C3B377F6D25}" type="slidenum">
              <a:rPr lang="en-IE" smtClean="0"/>
              <a:t>3</a:t>
            </a:fld>
            <a:endParaRPr lang="en-IE" dirty="0"/>
          </a:p>
        </p:txBody>
      </p:sp>
      <p:sp>
        <p:nvSpPr>
          <p:cNvPr id="6" name="Footer Placeholder 5"/>
          <p:cNvSpPr>
            <a:spLocks noGrp="1"/>
          </p:cNvSpPr>
          <p:nvPr>
            <p:ph type="ftr" sz="quarter" idx="11"/>
          </p:nvPr>
        </p:nvSpPr>
        <p:spPr/>
        <p:txBody>
          <a:bodyPr/>
          <a:lstStyle/>
          <a:p>
            <a:r>
              <a:rPr lang="en-IE" smtClean="0"/>
              <a:t>P O'Hara, NSB</a:t>
            </a:r>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968552"/>
          </a:xfrm>
        </p:spPr>
        <p:txBody>
          <a:bodyPr>
            <a:normAutofit fontScale="85000" lnSpcReduction="20000"/>
          </a:bodyPr>
          <a:lstStyle/>
          <a:p>
            <a:pPr>
              <a:buNone/>
            </a:pPr>
            <a:r>
              <a:rPr lang="en-IE" b="1" dirty="0" smtClean="0"/>
              <a:t>Strategy 2003-2008 </a:t>
            </a:r>
            <a:r>
              <a:rPr lang="en-IE" sz="3000" b="1" dirty="0" smtClean="0"/>
              <a:t> </a:t>
            </a:r>
          </a:p>
          <a:p>
            <a:pPr>
              <a:buNone/>
            </a:pPr>
            <a:r>
              <a:rPr lang="en-IE" sz="2600" b="1" dirty="0" smtClean="0"/>
              <a:t>ISS as a ‘system’ – coordination needed  </a:t>
            </a:r>
          </a:p>
          <a:p>
            <a:pPr lvl="2"/>
            <a:r>
              <a:rPr lang="en-IE" dirty="0" smtClean="0"/>
              <a:t>SPAR exercises, statisticians in Departments, StatCentral portal</a:t>
            </a:r>
          </a:p>
          <a:p>
            <a:pPr lvl="2"/>
            <a:endParaRPr lang="en-IE" dirty="0" smtClean="0"/>
          </a:p>
          <a:p>
            <a:pPr>
              <a:buNone/>
            </a:pPr>
            <a:r>
              <a:rPr lang="en-IE" sz="2600" b="1" dirty="0" smtClean="0"/>
              <a:t>Strategy 2009-2014 </a:t>
            </a:r>
          </a:p>
          <a:p>
            <a:pPr>
              <a:buNone/>
            </a:pPr>
            <a:r>
              <a:rPr lang="en-IE" sz="2600" b="1" dirty="0" smtClean="0"/>
              <a:t>Issues of practice, capacity building</a:t>
            </a:r>
          </a:p>
          <a:p>
            <a:pPr lvl="2"/>
            <a:r>
              <a:rPr lang="en-IE" dirty="0" smtClean="0"/>
              <a:t>Memos of Understanding</a:t>
            </a:r>
          </a:p>
          <a:p>
            <a:pPr lvl="2"/>
            <a:r>
              <a:rPr lang="en-IE" dirty="0" smtClean="0"/>
              <a:t>Administrative Data Centre</a:t>
            </a:r>
          </a:p>
          <a:p>
            <a:pPr lvl="2"/>
            <a:r>
              <a:rPr lang="en-IE" dirty="0" smtClean="0"/>
              <a:t>Collaboration e.g. CSO &amp; CBFSAI</a:t>
            </a:r>
          </a:p>
          <a:p>
            <a:endParaRPr lang="en-IE" dirty="0" smtClean="0"/>
          </a:p>
          <a:p>
            <a:pPr>
              <a:buNone/>
            </a:pPr>
            <a:r>
              <a:rPr lang="en-IE" b="1" dirty="0" smtClean="0"/>
              <a:t>But barriers to progress remain - NSB papers</a:t>
            </a:r>
          </a:p>
          <a:p>
            <a:pPr lvl="2"/>
            <a:r>
              <a:rPr lang="en-IE" dirty="0" smtClean="0"/>
              <a:t>Data restrictions, Quality, Unique Identifiers   </a:t>
            </a:r>
          </a:p>
          <a:p>
            <a:endParaRPr lang="en-IE" dirty="0" smtClean="0"/>
          </a:p>
          <a:p>
            <a:pPr>
              <a:buNone/>
            </a:pPr>
            <a:r>
              <a:rPr lang="en-IE" b="1" dirty="0" smtClean="0"/>
              <a:t>NSB urged Strategic Initiative from Government to create N</a:t>
            </a:r>
            <a:r>
              <a:rPr lang="en-IE" dirty="0" smtClean="0"/>
              <a:t>ational</a:t>
            </a:r>
            <a:r>
              <a:rPr lang="en-IE" b="1" dirty="0" smtClean="0"/>
              <a:t> D</a:t>
            </a:r>
            <a:r>
              <a:rPr lang="en-IE" dirty="0" smtClean="0"/>
              <a:t>ata</a:t>
            </a:r>
            <a:r>
              <a:rPr lang="en-IE" b="1" dirty="0" smtClean="0"/>
              <a:t> I</a:t>
            </a:r>
            <a:r>
              <a:rPr lang="en-IE" dirty="0" smtClean="0"/>
              <a:t>nfrastructure (NDI)</a:t>
            </a:r>
          </a:p>
        </p:txBody>
      </p:sp>
      <p:sp>
        <p:nvSpPr>
          <p:cNvPr id="2" name="Title 1"/>
          <p:cNvSpPr>
            <a:spLocks noGrp="1"/>
          </p:cNvSpPr>
          <p:nvPr>
            <p:ph type="title"/>
          </p:nvPr>
        </p:nvSpPr>
        <p:spPr>
          <a:xfrm>
            <a:off x="395536" y="116632"/>
            <a:ext cx="8229600" cy="1301006"/>
          </a:xfrm>
        </p:spPr>
        <p:txBody>
          <a:bodyPr/>
          <a:lstStyle/>
          <a:p>
            <a:pPr algn="ctr"/>
            <a:r>
              <a:rPr lang="en-IE" dirty="0" smtClean="0"/>
              <a:t>The NSB and the ISS </a:t>
            </a:r>
            <a:endParaRPr lang="en-IE" dirty="0"/>
          </a:p>
        </p:txBody>
      </p:sp>
      <p:sp>
        <p:nvSpPr>
          <p:cNvPr id="8" name="Date Placeholder 7"/>
          <p:cNvSpPr>
            <a:spLocks noGrp="1"/>
          </p:cNvSpPr>
          <p:nvPr>
            <p:ph type="dt" sz="half" idx="10"/>
          </p:nvPr>
        </p:nvSpPr>
        <p:spPr/>
        <p:txBody>
          <a:bodyPr/>
          <a:lstStyle/>
          <a:p>
            <a:r>
              <a:rPr lang="en-IE" smtClean="0"/>
              <a:t>20/11/2013</a:t>
            </a:r>
            <a:endParaRPr lang="en-IE" dirty="0"/>
          </a:p>
        </p:txBody>
      </p:sp>
      <p:sp>
        <p:nvSpPr>
          <p:cNvPr id="9" name="Slide Number Placeholder 8"/>
          <p:cNvSpPr>
            <a:spLocks noGrp="1"/>
          </p:cNvSpPr>
          <p:nvPr>
            <p:ph type="sldNum" sz="quarter" idx="12"/>
          </p:nvPr>
        </p:nvSpPr>
        <p:spPr/>
        <p:txBody>
          <a:bodyPr/>
          <a:lstStyle/>
          <a:p>
            <a:fld id="{3AC8DB0B-B57C-4F58-9B81-4C3B377F6D25}" type="slidenum">
              <a:rPr lang="en-IE" smtClean="0"/>
              <a:t>4</a:t>
            </a:fld>
            <a:endParaRPr lang="en-IE" dirty="0"/>
          </a:p>
        </p:txBody>
      </p:sp>
      <p:sp>
        <p:nvSpPr>
          <p:cNvPr id="10" name="Footer Placeholder 9"/>
          <p:cNvSpPr>
            <a:spLocks noGrp="1"/>
          </p:cNvSpPr>
          <p:nvPr>
            <p:ph type="ftr" sz="quarter" idx="11"/>
          </p:nvPr>
        </p:nvSpPr>
        <p:spPr/>
        <p:txBody>
          <a:bodyPr/>
          <a:lstStyle/>
          <a:p>
            <a:r>
              <a:rPr lang="en-IE" smtClean="0"/>
              <a:t>P O'Hara, NSB</a:t>
            </a:r>
            <a:endParaRPr lang="en-I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Public Sector Reform - DPER lead role in promoting data sharing</a:t>
            </a:r>
          </a:p>
          <a:p>
            <a:r>
              <a:rPr lang="en-IE" dirty="0" smtClean="0"/>
              <a:t>Data Sharing and Governance Bill</a:t>
            </a:r>
          </a:p>
          <a:p>
            <a:r>
              <a:rPr lang="en-IE" dirty="0" smtClean="0"/>
              <a:t>Postcode System</a:t>
            </a:r>
          </a:p>
          <a:p>
            <a:endParaRPr lang="en-IE" dirty="0" smtClean="0"/>
          </a:p>
          <a:p>
            <a:r>
              <a:rPr lang="en-IE" dirty="0" smtClean="0"/>
              <a:t>Public authorities need to commit</a:t>
            </a:r>
          </a:p>
          <a:p>
            <a:r>
              <a:rPr lang="en-IE" dirty="0" smtClean="0"/>
              <a:t>CSO responsible for statistical standards, so ISS CoP vital to fully professionalise ISS</a:t>
            </a:r>
            <a:endParaRPr lang="en-IE" dirty="0"/>
          </a:p>
          <a:p>
            <a:endParaRPr lang="en-IE" dirty="0"/>
          </a:p>
        </p:txBody>
      </p:sp>
      <p:sp>
        <p:nvSpPr>
          <p:cNvPr id="2" name="Title 1"/>
          <p:cNvSpPr>
            <a:spLocks noGrp="1"/>
          </p:cNvSpPr>
          <p:nvPr>
            <p:ph type="title"/>
          </p:nvPr>
        </p:nvSpPr>
        <p:spPr/>
        <p:txBody>
          <a:bodyPr/>
          <a:lstStyle/>
          <a:p>
            <a:r>
              <a:rPr lang="en-IE" dirty="0" smtClean="0"/>
              <a:t>Government Initiatives</a:t>
            </a:r>
            <a:endParaRPr lang="en-IE" dirty="0"/>
          </a:p>
        </p:txBody>
      </p:sp>
      <p:sp>
        <p:nvSpPr>
          <p:cNvPr id="4" name="Date Placeholder 3"/>
          <p:cNvSpPr>
            <a:spLocks noGrp="1"/>
          </p:cNvSpPr>
          <p:nvPr>
            <p:ph type="dt" sz="half" idx="10"/>
          </p:nvPr>
        </p:nvSpPr>
        <p:spPr/>
        <p:txBody>
          <a:bodyPr/>
          <a:lstStyle/>
          <a:p>
            <a:r>
              <a:rPr lang="en-IE" smtClean="0"/>
              <a:t>20/11/2013</a:t>
            </a:r>
            <a:endParaRPr lang="en-IE" dirty="0"/>
          </a:p>
        </p:txBody>
      </p:sp>
      <p:sp>
        <p:nvSpPr>
          <p:cNvPr id="5" name="Slide Number Placeholder 4"/>
          <p:cNvSpPr>
            <a:spLocks noGrp="1"/>
          </p:cNvSpPr>
          <p:nvPr>
            <p:ph type="sldNum" sz="quarter" idx="12"/>
          </p:nvPr>
        </p:nvSpPr>
        <p:spPr/>
        <p:txBody>
          <a:bodyPr/>
          <a:lstStyle/>
          <a:p>
            <a:fld id="{3AC8DB0B-B57C-4F58-9B81-4C3B377F6D25}" type="slidenum">
              <a:rPr lang="en-IE" smtClean="0"/>
              <a:t>5</a:t>
            </a:fld>
            <a:endParaRPr lang="en-IE" dirty="0"/>
          </a:p>
        </p:txBody>
      </p:sp>
      <p:sp>
        <p:nvSpPr>
          <p:cNvPr id="6" name="Footer Placeholder 5"/>
          <p:cNvSpPr>
            <a:spLocks noGrp="1"/>
          </p:cNvSpPr>
          <p:nvPr>
            <p:ph type="ftr" sz="quarter" idx="11"/>
          </p:nvPr>
        </p:nvSpPr>
        <p:spPr/>
        <p:txBody>
          <a:bodyPr/>
          <a:lstStyle/>
          <a:p>
            <a:r>
              <a:rPr lang="en-IE" smtClean="0"/>
              <a:t>P O'Hara, NSB</a:t>
            </a:r>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Trust in official statistics key to democracy</a:t>
            </a:r>
          </a:p>
          <a:p>
            <a:endParaRPr lang="en-IE" dirty="0" smtClean="0"/>
          </a:p>
          <a:p>
            <a:r>
              <a:rPr lang="en-IE" dirty="0" smtClean="0"/>
              <a:t>Irish citizens’ trust - in institutions, government and media has plummeted since the crash  </a:t>
            </a:r>
          </a:p>
          <a:p>
            <a:endParaRPr lang="en-IE" dirty="0" smtClean="0"/>
          </a:p>
          <a:p>
            <a:r>
              <a:rPr lang="en-IE" dirty="0" smtClean="0"/>
              <a:t>But good level of trust in official statistics in Ireland </a:t>
            </a:r>
          </a:p>
          <a:p>
            <a:endParaRPr lang="en-IE" dirty="0" smtClean="0"/>
          </a:p>
          <a:p>
            <a:r>
              <a:rPr lang="en-IE" dirty="0" smtClean="0"/>
              <a:t>Trust major problem in UK</a:t>
            </a:r>
            <a:endParaRPr lang="en-IE" dirty="0"/>
          </a:p>
        </p:txBody>
      </p:sp>
      <p:sp>
        <p:nvSpPr>
          <p:cNvPr id="2" name="Title 1"/>
          <p:cNvSpPr>
            <a:spLocks noGrp="1"/>
          </p:cNvSpPr>
          <p:nvPr>
            <p:ph type="title"/>
          </p:nvPr>
        </p:nvSpPr>
        <p:spPr/>
        <p:txBody>
          <a:bodyPr>
            <a:normAutofit/>
          </a:bodyPr>
          <a:lstStyle/>
          <a:p>
            <a:r>
              <a:rPr lang="en-IE" sz="4000" dirty="0" smtClean="0"/>
              <a:t>Quality and Trust</a:t>
            </a:r>
            <a:endParaRPr lang="en-IE" sz="4000" dirty="0"/>
          </a:p>
        </p:txBody>
      </p:sp>
      <p:sp>
        <p:nvSpPr>
          <p:cNvPr id="4" name="Date Placeholder 3"/>
          <p:cNvSpPr>
            <a:spLocks noGrp="1"/>
          </p:cNvSpPr>
          <p:nvPr>
            <p:ph type="dt" sz="half" idx="10"/>
          </p:nvPr>
        </p:nvSpPr>
        <p:spPr/>
        <p:txBody>
          <a:bodyPr/>
          <a:lstStyle/>
          <a:p>
            <a:r>
              <a:rPr lang="en-IE" smtClean="0"/>
              <a:t>20/11/2013</a:t>
            </a:r>
            <a:endParaRPr lang="en-IE" dirty="0"/>
          </a:p>
        </p:txBody>
      </p:sp>
      <p:sp>
        <p:nvSpPr>
          <p:cNvPr id="5" name="Slide Number Placeholder 4"/>
          <p:cNvSpPr>
            <a:spLocks noGrp="1"/>
          </p:cNvSpPr>
          <p:nvPr>
            <p:ph type="sldNum" sz="quarter" idx="12"/>
          </p:nvPr>
        </p:nvSpPr>
        <p:spPr/>
        <p:txBody>
          <a:bodyPr/>
          <a:lstStyle/>
          <a:p>
            <a:fld id="{3AC8DB0B-B57C-4F58-9B81-4C3B377F6D25}" type="slidenum">
              <a:rPr lang="en-IE" smtClean="0"/>
              <a:t>6</a:t>
            </a:fld>
            <a:endParaRPr lang="en-IE" dirty="0"/>
          </a:p>
        </p:txBody>
      </p:sp>
      <p:sp>
        <p:nvSpPr>
          <p:cNvPr id="6" name="Footer Placeholder 5"/>
          <p:cNvSpPr>
            <a:spLocks noGrp="1"/>
          </p:cNvSpPr>
          <p:nvPr>
            <p:ph type="ftr" sz="quarter" idx="11"/>
          </p:nvPr>
        </p:nvSpPr>
        <p:spPr/>
        <p:txBody>
          <a:bodyPr/>
          <a:lstStyle/>
          <a:p>
            <a:r>
              <a:rPr lang="en-IE" smtClean="0"/>
              <a:t>P O'Hara, NSB</a:t>
            </a:r>
            <a:endParaRPr lang="en-I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IE" dirty="0" smtClean="0"/>
              <a:t>CoP only works if understood, applied and enforced – ongoing assessment essential</a:t>
            </a:r>
          </a:p>
          <a:p>
            <a:pPr marL="624078" indent="-514350">
              <a:buFont typeface="+mj-lt"/>
              <a:buAutoNum type="arabicPeriod"/>
            </a:pPr>
            <a:r>
              <a:rPr lang="en-IE" dirty="0" smtClean="0"/>
              <a:t>Engage citizens to maintain public confidence</a:t>
            </a:r>
          </a:p>
          <a:p>
            <a:pPr marL="624078" indent="-514350">
              <a:buFont typeface="+mj-lt"/>
              <a:buAutoNum type="arabicPeriod"/>
            </a:pPr>
            <a:r>
              <a:rPr lang="en-IE" dirty="0" smtClean="0"/>
              <a:t>Separate oversight, scrutiny and assessment from production and delivery</a:t>
            </a:r>
          </a:p>
          <a:p>
            <a:pPr marL="624078" indent="-514350">
              <a:buFont typeface="+mj-lt"/>
              <a:buAutoNum type="arabicPeriod"/>
            </a:pPr>
            <a:r>
              <a:rPr lang="en-IE" dirty="0" smtClean="0"/>
              <a:t>Labelling and assessment of ‘official statistics’ is difficult in practice</a:t>
            </a:r>
          </a:p>
          <a:p>
            <a:pPr marL="624078" indent="-514350">
              <a:buFont typeface="+mj-lt"/>
              <a:buAutoNum type="arabicPeriod"/>
            </a:pPr>
            <a:r>
              <a:rPr lang="en-IE" dirty="0" smtClean="0"/>
              <a:t>Need for data sharing culture in Departments</a:t>
            </a:r>
            <a:endParaRPr lang="en-IE" dirty="0"/>
          </a:p>
        </p:txBody>
      </p:sp>
      <p:sp>
        <p:nvSpPr>
          <p:cNvPr id="3" name="Title 2"/>
          <p:cNvSpPr>
            <a:spLocks noGrp="1"/>
          </p:cNvSpPr>
          <p:nvPr>
            <p:ph type="title"/>
          </p:nvPr>
        </p:nvSpPr>
        <p:spPr/>
        <p:txBody>
          <a:bodyPr>
            <a:normAutofit fontScale="90000"/>
          </a:bodyPr>
          <a:lstStyle/>
          <a:p>
            <a:r>
              <a:rPr lang="en-IE" dirty="0" smtClean="0"/>
              <a:t>Lessons From UK Review of CoP</a:t>
            </a:r>
            <a:endParaRPr lang="en-IE" dirty="0"/>
          </a:p>
        </p:txBody>
      </p:sp>
      <p:sp>
        <p:nvSpPr>
          <p:cNvPr id="4" name="Date Placeholder 3"/>
          <p:cNvSpPr>
            <a:spLocks noGrp="1"/>
          </p:cNvSpPr>
          <p:nvPr>
            <p:ph type="dt" sz="half" idx="10"/>
          </p:nvPr>
        </p:nvSpPr>
        <p:spPr/>
        <p:txBody>
          <a:bodyPr/>
          <a:lstStyle/>
          <a:p>
            <a:r>
              <a:rPr lang="en-IE" smtClean="0"/>
              <a:t>20/11/2013</a:t>
            </a:r>
            <a:endParaRPr lang="en-IE" dirty="0"/>
          </a:p>
        </p:txBody>
      </p:sp>
      <p:sp>
        <p:nvSpPr>
          <p:cNvPr id="5" name="Slide Number Placeholder 4"/>
          <p:cNvSpPr>
            <a:spLocks noGrp="1"/>
          </p:cNvSpPr>
          <p:nvPr>
            <p:ph type="sldNum" sz="quarter" idx="12"/>
          </p:nvPr>
        </p:nvSpPr>
        <p:spPr/>
        <p:txBody>
          <a:bodyPr/>
          <a:lstStyle/>
          <a:p>
            <a:fld id="{3AC8DB0B-B57C-4F58-9B81-4C3B377F6D25}" type="slidenum">
              <a:rPr lang="en-IE" smtClean="0"/>
              <a:t>7</a:t>
            </a:fld>
            <a:endParaRPr lang="en-IE" dirty="0"/>
          </a:p>
        </p:txBody>
      </p:sp>
      <p:sp>
        <p:nvSpPr>
          <p:cNvPr id="6" name="Footer Placeholder 5"/>
          <p:cNvSpPr>
            <a:spLocks noGrp="1"/>
          </p:cNvSpPr>
          <p:nvPr>
            <p:ph type="ftr" sz="quarter" idx="11"/>
          </p:nvPr>
        </p:nvSpPr>
        <p:spPr/>
        <p:txBody>
          <a:bodyPr/>
          <a:lstStyle/>
          <a:p>
            <a:r>
              <a:rPr lang="en-IE" smtClean="0"/>
              <a:t>P O'Hara, NSB</a:t>
            </a:r>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E" dirty="0" smtClean="0"/>
              <a:t>ES CoP 15 Principles; ESGAB overview of ESS and Eurostat</a:t>
            </a:r>
          </a:p>
          <a:p>
            <a:endParaRPr lang="en-IE" dirty="0" smtClean="0"/>
          </a:p>
          <a:p>
            <a:r>
              <a:rPr lang="en-IE" dirty="0" smtClean="0"/>
              <a:t>Annual Report to Euro Parliament &amp; Council  </a:t>
            </a:r>
          </a:p>
          <a:p>
            <a:pPr>
              <a:buNone/>
            </a:pPr>
            <a:r>
              <a:rPr lang="en-IE" dirty="0" smtClean="0"/>
              <a:t>  7 members</a:t>
            </a:r>
          </a:p>
          <a:p>
            <a:pPr>
              <a:buNone/>
            </a:pPr>
            <a:endParaRPr lang="en-IE" dirty="0" smtClean="0"/>
          </a:p>
          <a:p>
            <a:r>
              <a:rPr lang="en-IE" dirty="0" smtClean="0"/>
              <a:t>5 ARs to date – 44 Recommendations </a:t>
            </a:r>
          </a:p>
          <a:p>
            <a:endParaRPr lang="en-IE" dirty="0" smtClean="0"/>
          </a:p>
          <a:p>
            <a:r>
              <a:rPr lang="en-IE" b="1" dirty="0" smtClean="0"/>
              <a:t>KEY ISSUES </a:t>
            </a:r>
            <a:r>
              <a:rPr lang="en-IE" dirty="0" smtClean="0"/>
              <a:t>- professional independence, governance, </a:t>
            </a:r>
            <a:r>
              <a:rPr lang="en-IE" sz="4000" dirty="0" smtClean="0"/>
              <a:t>coordination</a:t>
            </a:r>
            <a:r>
              <a:rPr lang="en-IE" dirty="0" smtClean="0"/>
              <a:t>, resources   </a:t>
            </a:r>
            <a:endParaRPr lang="en-IE" dirty="0"/>
          </a:p>
        </p:txBody>
      </p:sp>
      <p:sp>
        <p:nvSpPr>
          <p:cNvPr id="3" name="Title 2"/>
          <p:cNvSpPr>
            <a:spLocks noGrp="1"/>
          </p:cNvSpPr>
          <p:nvPr>
            <p:ph type="title"/>
          </p:nvPr>
        </p:nvSpPr>
        <p:spPr/>
        <p:txBody>
          <a:bodyPr/>
          <a:lstStyle/>
          <a:p>
            <a:r>
              <a:rPr lang="en-IE" dirty="0" smtClean="0"/>
              <a:t>ESGAB and ES CoP</a:t>
            </a:r>
            <a:endParaRPr lang="en-IE" dirty="0"/>
          </a:p>
        </p:txBody>
      </p:sp>
      <p:sp>
        <p:nvSpPr>
          <p:cNvPr id="4" name="Date Placeholder 3"/>
          <p:cNvSpPr>
            <a:spLocks noGrp="1"/>
          </p:cNvSpPr>
          <p:nvPr>
            <p:ph type="dt" sz="half" idx="10"/>
          </p:nvPr>
        </p:nvSpPr>
        <p:spPr/>
        <p:txBody>
          <a:bodyPr/>
          <a:lstStyle/>
          <a:p>
            <a:r>
              <a:rPr lang="en-IE" smtClean="0"/>
              <a:t>20/11/2013</a:t>
            </a:r>
            <a:endParaRPr lang="en-IE" dirty="0"/>
          </a:p>
        </p:txBody>
      </p:sp>
      <p:sp>
        <p:nvSpPr>
          <p:cNvPr id="5" name="Slide Number Placeholder 4"/>
          <p:cNvSpPr>
            <a:spLocks noGrp="1"/>
          </p:cNvSpPr>
          <p:nvPr>
            <p:ph type="sldNum" sz="quarter" idx="12"/>
          </p:nvPr>
        </p:nvSpPr>
        <p:spPr/>
        <p:txBody>
          <a:bodyPr/>
          <a:lstStyle/>
          <a:p>
            <a:fld id="{3AC8DB0B-B57C-4F58-9B81-4C3B377F6D25}" type="slidenum">
              <a:rPr lang="en-IE" smtClean="0"/>
              <a:t>8</a:t>
            </a:fld>
            <a:endParaRPr lang="en-IE" dirty="0"/>
          </a:p>
        </p:txBody>
      </p:sp>
      <p:sp>
        <p:nvSpPr>
          <p:cNvPr id="6" name="Footer Placeholder 5"/>
          <p:cNvSpPr>
            <a:spLocks noGrp="1"/>
          </p:cNvSpPr>
          <p:nvPr>
            <p:ph type="ftr" sz="quarter" idx="11"/>
          </p:nvPr>
        </p:nvSpPr>
        <p:spPr/>
        <p:txBody>
          <a:bodyPr/>
          <a:lstStyle/>
          <a:p>
            <a:r>
              <a:rPr lang="en-IE" smtClean="0"/>
              <a:t>P O'Hara, NSB</a:t>
            </a:r>
            <a:endParaRPr lang="en-I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666523"/>
          </a:xfrm>
        </p:spPr>
        <p:txBody>
          <a:bodyPr>
            <a:normAutofit lnSpcReduction="10000"/>
          </a:bodyPr>
          <a:lstStyle/>
          <a:p>
            <a:endParaRPr lang="en-IE" dirty="0" smtClean="0"/>
          </a:p>
          <a:p>
            <a:pPr marL="624078" indent="-514350">
              <a:buFont typeface="+mj-lt"/>
              <a:buAutoNum type="arabicPeriod"/>
            </a:pPr>
            <a:r>
              <a:rPr lang="en-IE" dirty="0" smtClean="0"/>
              <a:t>Politicisation – professional independence  </a:t>
            </a:r>
          </a:p>
          <a:p>
            <a:pPr marL="624078" indent="-514350">
              <a:buFont typeface="+mj-lt"/>
              <a:buAutoNum type="arabicPeriod"/>
            </a:pPr>
            <a:endParaRPr lang="en-IE" dirty="0" smtClean="0"/>
          </a:p>
          <a:p>
            <a:pPr marL="624078" indent="-514350">
              <a:buFont typeface="+mj-lt"/>
              <a:buAutoNum type="arabicPeriod"/>
            </a:pPr>
            <a:r>
              <a:rPr lang="en-IE" dirty="0" smtClean="0"/>
              <a:t>Designation – leadership, liaison, vigilance  </a:t>
            </a:r>
          </a:p>
          <a:p>
            <a:pPr marL="624078" indent="-514350">
              <a:buFont typeface="+mj-lt"/>
              <a:buAutoNum type="arabicPeriod"/>
            </a:pPr>
            <a:endParaRPr lang="en-IE" dirty="0" smtClean="0"/>
          </a:p>
          <a:p>
            <a:pPr marL="624078" indent="-514350">
              <a:buFont typeface="+mj-lt"/>
              <a:buAutoNum type="arabicPeriod"/>
            </a:pPr>
            <a:r>
              <a:rPr lang="en-IE" dirty="0" smtClean="0"/>
              <a:t>Monitoring Compliance – self assessment, peer reviews, role for NSB?</a:t>
            </a:r>
          </a:p>
          <a:p>
            <a:pPr marL="624078" indent="-514350">
              <a:buFont typeface="+mj-lt"/>
              <a:buAutoNum type="arabicPeriod"/>
            </a:pPr>
            <a:endParaRPr lang="en-IE" dirty="0" smtClean="0"/>
          </a:p>
          <a:p>
            <a:pPr marL="624078" indent="-514350">
              <a:buFont typeface="+mj-lt"/>
              <a:buAutoNum type="arabicPeriod"/>
            </a:pPr>
            <a:r>
              <a:rPr lang="en-IE" dirty="0" smtClean="0"/>
              <a:t>Legislative Review of Statistics Act 1993</a:t>
            </a:r>
          </a:p>
          <a:p>
            <a:pPr marL="624078" indent="-514350">
              <a:buFont typeface="+mj-lt"/>
              <a:buAutoNum type="arabicPeriod"/>
            </a:pPr>
            <a:endParaRPr lang="en-IE" dirty="0" smtClean="0"/>
          </a:p>
          <a:p>
            <a:pPr marL="624078" indent="-514350">
              <a:buFont typeface="+mj-lt"/>
              <a:buAutoNum type="arabicPeriod"/>
            </a:pPr>
            <a:r>
              <a:rPr lang="en-IE" dirty="0" smtClean="0"/>
              <a:t>Engagement with users and general public</a:t>
            </a:r>
          </a:p>
          <a:p>
            <a:endParaRPr lang="en-IE" dirty="0"/>
          </a:p>
        </p:txBody>
      </p:sp>
      <p:sp>
        <p:nvSpPr>
          <p:cNvPr id="3" name="Title 2"/>
          <p:cNvSpPr>
            <a:spLocks noGrp="1"/>
          </p:cNvSpPr>
          <p:nvPr>
            <p:ph type="title"/>
          </p:nvPr>
        </p:nvSpPr>
        <p:spPr/>
        <p:txBody>
          <a:bodyPr>
            <a:normAutofit fontScale="90000"/>
          </a:bodyPr>
          <a:lstStyle/>
          <a:p>
            <a:r>
              <a:rPr lang="en-IE" dirty="0" smtClean="0"/>
              <a:t>ISS CoP Implementation Challenges</a:t>
            </a:r>
            <a:endParaRPr lang="en-IE" dirty="0"/>
          </a:p>
        </p:txBody>
      </p:sp>
      <p:sp>
        <p:nvSpPr>
          <p:cNvPr id="4" name="Date Placeholder 3"/>
          <p:cNvSpPr>
            <a:spLocks noGrp="1"/>
          </p:cNvSpPr>
          <p:nvPr>
            <p:ph type="dt" sz="half" idx="10"/>
          </p:nvPr>
        </p:nvSpPr>
        <p:spPr/>
        <p:txBody>
          <a:bodyPr/>
          <a:lstStyle/>
          <a:p>
            <a:r>
              <a:rPr lang="en-IE" smtClean="0"/>
              <a:t>20/11/2013</a:t>
            </a:r>
            <a:endParaRPr lang="en-IE" dirty="0"/>
          </a:p>
        </p:txBody>
      </p:sp>
      <p:sp>
        <p:nvSpPr>
          <p:cNvPr id="5" name="Slide Number Placeholder 4"/>
          <p:cNvSpPr>
            <a:spLocks noGrp="1"/>
          </p:cNvSpPr>
          <p:nvPr>
            <p:ph type="sldNum" sz="quarter" idx="12"/>
          </p:nvPr>
        </p:nvSpPr>
        <p:spPr/>
        <p:txBody>
          <a:bodyPr/>
          <a:lstStyle/>
          <a:p>
            <a:fld id="{3AC8DB0B-B57C-4F58-9B81-4C3B377F6D25}" type="slidenum">
              <a:rPr lang="en-IE" smtClean="0"/>
              <a:t>9</a:t>
            </a:fld>
            <a:endParaRPr lang="en-IE" dirty="0"/>
          </a:p>
        </p:txBody>
      </p:sp>
      <p:sp>
        <p:nvSpPr>
          <p:cNvPr id="6" name="Footer Placeholder 5"/>
          <p:cNvSpPr>
            <a:spLocks noGrp="1"/>
          </p:cNvSpPr>
          <p:nvPr>
            <p:ph type="ftr" sz="quarter" idx="11"/>
          </p:nvPr>
        </p:nvSpPr>
        <p:spPr/>
        <p:txBody>
          <a:bodyPr/>
          <a:lstStyle/>
          <a:p>
            <a:r>
              <a:rPr lang="en-IE" smtClean="0"/>
              <a:t>P O'Hara, NSB</a:t>
            </a:r>
            <a:endParaRPr lang="en-I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1266</TotalTime>
  <Words>525</Words>
  <Application>Microsoft Office PowerPoint</Application>
  <PresentationFormat>On-screen Show (4:3)</PresentationFormat>
  <Paragraphs>107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The Irish Statistical System – Preserving Trust through Quality Standards </vt:lpstr>
      <vt:lpstr>Four Themes</vt:lpstr>
      <vt:lpstr>The National Statistics Board (NSB) </vt:lpstr>
      <vt:lpstr>The NSB and the ISS </vt:lpstr>
      <vt:lpstr>Government Initiatives</vt:lpstr>
      <vt:lpstr>Quality and Trust</vt:lpstr>
      <vt:lpstr>Lessons From UK Review of CoP</vt:lpstr>
      <vt:lpstr>ESGAB and ES CoP</vt:lpstr>
      <vt:lpstr>ISS CoP Implementation Challenges</vt:lpstr>
      <vt:lpstr>What we need to achieve...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Irish Statistical System – Preserving Trust through Quality Standards</dc:title>
  <dc:creator>Pat O'Hara</dc:creator>
  <cp:lastModifiedBy>Kevin Hickey</cp:lastModifiedBy>
  <cp:revision>65</cp:revision>
  <dcterms:created xsi:type="dcterms:W3CDTF">2013-11-20T16:04:54Z</dcterms:created>
  <dcterms:modified xsi:type="dcterms:W3CDTF">2016-04-26T14:39:18Z</dcterms:modified>
</cp:coreProperties>
</file>